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Averag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81b0e34c2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81b0e34c2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81b0e34c2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81b0e34c2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81b507863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81b507863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81b507863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81b507863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81b507863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81b507863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81725" y="1461500"/>
            <a:ext cx="5980800" cy="20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 - 1 </a:t>
            </a:r>
            <a:endParaRPr/>
          </a:p>
          <a:p>
            <a:pPr indent="0" lvl="0" marL="0" rtl="0" algn="l">
              <a:spcBef>
                <a:spcPts val="0"/>
              </a:spcBef>
              <a:spcAft>
                <a:spcPts val="0"/>
              </a:spcAft>
              <a:buNone/>
            </a:pPr>
            <a:r>
              <a:rPr lang="en-GB"/>
              <a:t>Robotic Exoskeleton for mobility assistance</a:t>
            </a:r>
            <a:endParaRPr/>
          </a:p>
        </p:txBody>
      </p:sp>
      <p:sp>
        <p:nvSpPr>
          <p:cNvPr id="229" name="Google Shape;229;p17"/>
          <p:cNvSpPr txBox="1"/>
          <p:nvPr>
            <p:ph idx="1" type="subTitle"/>
          </p:nvPr>
        </p:nvSpPr>
        <p:spPr>
          <a:xfrm>
            <a:off x="6961675" y="3924925"/>
            <a:ext cx="15930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Rutuj Nagarkar</a:t>
            </a:r>
            <a:endParaRPr/>
          </a:p>
        </p:txBody>
      </p:sp>
      <p:pic>
        <p:nvPicPr>
          <p:cNvPr id="230" name="Google Shape;230;p17"/>
          <p:cNvPicPr preferRelativeResize="0"/>
          <p:nvPr/>
        </p:nvPicPr>
        <p:blipFill>
          <a:blip r:embed="rId3">
            <a:alphaModFix/>
          </a:blip>
          <a:stretch>
            <a:fillRect/>
          </a:stretch>
        </p:blipFill>
        <p:spPr>
          <a:xfrm>
            <a:off x="89150" y="2016400"/>
            <a:ext cx="3110025" cy="2309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4300" y="11978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Index</a:t>
            </a:r>
            <a:endParaRPr/>
          </a:p>
        </p:txBody>
      </p:sp>
      <p:sp>
        <p:nvSpPr>
          <p:cNvPr id="236" name="Google Shape;236;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7" name="Google Shape;237;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Working Principles</a:t>
            </a:r>
            <a:endParaRPr>
              <a:solidFill>
                <a:schemeClr val="lt1"/>
              </a:solidFill>
              <a:latin typeface="Montserrat"/>
              <a:ea typeface="Montserrat"/>
              <a:cs typeface="Montserrat"/>
              <a:sym typeface="Montserrat"/>
            </a:endParaRPr>
          </a:p>
        </p:txBody>
      </p:sp>
      <p:sp>
        <p:nvSpPr>
          <p:cNvPr id="239" name="Google Shape;239;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Current limitations</a:t>
            </a:r>
            <a:endParaRPr sz="1800">
              <a:solidFill>
                <a:schemeClr val="lt1"/>
              </a:solidFill>
              <a:latin typeface="Average"/>
              <a:ea typeface="Average"/>
              <a:cs typeface="Average"/>
              <a:sym typeface="Average"/>
            </a:endParaRPr>
          </a:p>
        </p:txBody>
      </p:sp>
      <p:sp>
        <p:nvSpPr>
          <p:cNvPr id="240" name="Google Shape;240;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Future Improvements</a:t>
            </a:r>
            <a:endParaRPr sz="1800">
              <a:solidFill>
                <a:schemeClr val="lt1"/>
              </a:solidFill>
              <a:latin typeface="Average"/>
              <a:ea typeface="Average"/>
              <a:cs typeface="Average"/>
              <a:sym typeface="Average"/>
            </a:endParaRPr>
          </a:p>
        </p:txBody>
      </p:sp>
      <p:sp>
        <p:nvSpPr>
          <p:cNvPr id="241" name="Google Shape;241;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Cycle diagram</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7" name="Google Shape;247;p19"/>
          <p:cNvSpPr txBox="1"/>
          <p:nvPr>
            <p:ph idx="1" type="body"/>
          </p:nvPr>
        </p:nvSpPr>
        <p:spPr>
          <a:xfrm>
            <a:off x="242700" y="1567550"/>
            <a:ext cx="59796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Robotic exoskeletons for mobility assistance are wearable devices that combine robotics, sensors, and computer systems to support human movement. </a:t>
            </a:r>
            <a:endParaRPr/>
          </a:p>
          <a:p>
            <a:pPr indent="0" lvl="0" marL="0" rtl="0" algn="l">
              <a:spcBef>
                <a:spcPts val="1600"/>
              </a:spcBef>
              <a:spcAft>
                <a:spcPts val="0"/>
              </a:spcAft>
              <a:buNone/>
            </a:pPr>
            <a:r>
              <a:rPr lang="en-GB"/>
              <a:t>They are used for medical rehabilitation and as assistive devices for daily mobility, mainly for people with lower-limb disabilities.</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48" name="Google Shape;248;p19"/>
          <p:cNvPicPr preferRelativeResize="0"/>
          <p:nvPr/>
        </p:nvPicPr>
        <p:blipFill rotWithShape="1">
          <a:blip r:embed="rId3">
            <a:alphaModFix/>
          </a:blip>
          <a:srcRect b="0" l="0" r="20261" t="0"/>
          <a:stretch/>
        </p:blipFill>
        <p:spPr>
          <a:xfrm>
            <a:off x="4819525" y="1606150"/>
            <a:ext cx="3386449" cy="2314575"/>
          </a:xfrm>
          <a:prstGeom prst="rect">
            <a:avLst/>
          </a:prstGeom>
          <a:noFill/>
          <a:ln>
            <a:noFill/>
          </a:ln>
        </p:spPr>
      </p:pic>
      <p:pic>
        <p:nvPicPr>
          <p:cNvPr id="249" name="Google Shape;249;p19"/>
          <p:cNvPicPr preferRelativeResize="0"/>
          <p:nvPr/>
        </p:nvPicPr>
        <p:blipFill>
          <a:blip r:embed="rId4">
            <a:alphaModFix/>
          </a:blip>
          <a:stretch>
            <a:fillRect/>
          </a:stretch>
        </p:blipFill>
        <p:spPr>
          <a:xfrm>
            <a:off x="7496048" y="1307850"/>
            <a:ext cx="1315227" cy="2911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5" name="Google Shape;255;p20"/>
          <p:cNvSpPr txBox="1"/>
          <p:nvPr/>
        </p:nvSpPr>
        <p:spPr>
          <a:xfrm>
            <a:off x="1266900" y="13630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1999800" y="13630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50">
                <a:highlight>
                  <a:schemeClr val="dk1"/>
                </a:highlight>
                <a:latin typeface="Arial"/>
                <a:ea typeface="Arial"/>
                <a:cs typeface="Arial"/>
                <a:sym typeface="Arial"/>
              </a:rPr>
              <a:t>Global issue: Millions suffer from paralysis, spinal cord injuries, muscle weakness, or immobility due to aging.</a:t>
            </a:r>
            <a:endParaRPr>
              <a:highlight>
                <a:schemeClr val="dk1"/>
              </a:highlight>
            </a:endParaRPr>
          </a:p>
        </p:txBody>
      </p:sp>
      <p:sp>
        <p:nvSpPr>
          <p:cNvPr id="257" name="Google Shape;257;p20"/>
          <p:cNvSpPr txBox="1"/>
          <p:nvPr/>
        </p:nvSpPr>
        <p:spPr>
          <a:xfrm>
            <a:off x="1266900" y="222710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1999800" y="22271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50">
                <a:highlight>
                  <a:schemeClr val="dk1"/>
                </a:highlight>
                <a:latin typeface="Arial"/>
                <a:ea typeface="Arial"/>
                <a:cs typeface="Arial"/>
                <a:sym typeface="Arial"/>
              </a:rPr>
              <a:t>Wheelchairs assist with mobility, but they do not offer natural walking or muscle rehabilitation.</a:t>
            </a:r>
            <a:endParaRPr>
              <a:highlight>
                <a:schemeClr val="dk1"/>
              </a:highlight>
            </a:endParaRPr>
          </a:p>
        </p:txBody>
      </p:sp>
      <p:sp>
        <p:nvSpPr>
          <p:cNvPr id="259" name="Google Shape;259;p20"/>
          <p:cNvSpPr txBox="1"/>
          <p:nvPr/>
        </p:nvSpPr>
        <p:spPr>
          <a:xfrm>
            <a:off x="1266900" y="30912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1999800" y="30912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050">
                <a:highlight>
                  <a:schemeClr val="dk1"/>
                </a:highlight>
                <a:latin typeface="Arial"/>
                <a:ea typeface="Arial"/>
                <a:cs typeface="Arial"/>
                <a:sym typeface="Arial"/>
              </a:rPr>
              <a:t>Current exoskeletons, are too expensive, costing over $50,000, and are not widely available.</a:t>
            </a:r>
            <a:endParaRPr>
              <a:highlight>
                <a:schemeClr val="dk1"/>
              </a:highlight>
            </a:endParaRPr>
          </a:p>
        </p:txBody>
      </p:sp>
      <p:sp>
        <p:nvSpPr>
          <p:cNvPr id="261" name="Google Shape;261;p20"/>
          <p:cNvSpPr txBox="1"/>
          <p:nvPr/>
        </p:nvSpPr>
        <p:spPr>
          <a:xfrm>
            <a:off x="874850" y="3837775"/>
            <a:ext cx="1204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lt1"/>
                </a:solidFill>
                <a:latin typeface="Montserrat"/>
                <a:ea typeface="Montserrat"/>
                <a:cs typeface="Montserrat"/>
                <a:sym typeface="Montserrat"/>
              </a:rPr>
              <a:t>Need </a:t>
            </a:r>
            <a:endParaRPr sz="2400">
              <a:solidFill>
                <a:schemeClr val="lt1"/>
              </a:solidFill>
              <a:latin typeface="Montserrat"/>
              <a:ea typeface="Montserrat"/>
              <a:cs typeface="Montserrat"/>
              <a:sym typeface="Montserrat"/>
            </a:endParaRPr>
          </a:p>
        </p:txBody>
      </p:sp>
      <p:sp>
        <p:nvSpPr>
          <p:cNvPr id="262" name="Google Shape;262;p20"/>
          <p:cNvSpPr txBox="1"/>
          <p:nvPr/>
        </p:nvSpPr>
        <p:spPr>
          <a:xfrm>
            <a:off x="1999800" y="3897325"/>
            <a:ext cx="53502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chemeClr val="lt1"/>
                </a:solidFill>
                <a:highlight>
                  <a:schemeClr val="dk1"/>
                </a:highlight>
              </a:rPr>
              <a:t>An affordable, lightweight, and user-friendly robotic exoskeleton for daily life assistance.</a:t>
            </a:r>
            <a:endParaRPr sz="1300">
              <a:solidFill>
                <a:schemeClr val="lt1"/>
              </a:solidFill>
              <a:highlight>
                <a:schemeClr val="dk1"/>
              </a:highlight>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Working Principles</a:t>
            </a:r>
            <a:endParaRPr/>
          </a:p>
        </p:txBody>
      </p:sp>
      <p:sp>
        <p:nvSpPr>
          <p:cNvPr id="268" name="Google Shape;268;p21"/>
          <p:cNvSpPr txBox="1"/>
          <p:nvPr>
            <p:ph idx="1" type="body"/>
          </p:nvPr>
        </p:nvSpPr>
        <p:spPr>
          <a:xfrm>
            <a:off x="241400" y="1374500"/>
            <a:ext cx="6318000" cy="34362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Font typeface="Arial"/>
              <a:buChar char="●"/>
            </a:pPr>
            <a:r>
              <a:rPr lang="en-GB" sz="1350">
                <a:highlight>
                  <a:schemeClr val="dk1"/>
                </a:highlight>
                <a:latin typeface="Arial"/>
                <a:ea typeface="Arial"/>
                <a:cs typeface="Arial"/>
                <a:sym typeface="Arial"/>
              </a:rPr>
              <a:t>Robotic exoskeletons work by combining a mechanical structure, sensors, a control unit, and actuators to help or enhance human movement. They act like wearable robots that move along with the user.</a:t>
            </a:r>
            <a:endParaRPr sz="1350">
              <a:highlight>
                <a:schemeClr val="dk1"/>
              </a:highlight>
              <a:latin typeface="Arial"/>
              <a:ea typeface="Arial"/>
              <a:cs typeface="Arial"/>
              <a:sym typeface="Arial"/>
            </a:endParaRPr>
          </a:p>
          <a:p>
            <a:pPr indent="-314325" lvl="0" marL="457200" rtl="0" algn="l">
              <a:spcBef>
                <a:spcPts val="0"/>
              </a:spcBef>
              <a:spcAft>
                <a:spcPts val="0"/>
              </a:spcAft>
              <a:buSzPts val="1350"/>
              <a:buFont typeface="Arial"/>
              <a:buChar char="●"/>
            </a:pPr>
            <a:r>
              <a:rPr lang="en-GB" sz="1350">
                <a:highlight>
                  <a:schemeClr val="dk1"/>
                </a:highlight>
                <a:latin typeface="Arial"/>
                <a:ea typeface="Arial"/>
                <a:cs typeface="Arial"/>
                <a:sym typeface="Arial"/>
              </a:rPr>
              <a:t>Exoskeletons have a </a:t>
            </a:r>
            <a:r>
              <a:rPr b="1" lang="en-GB" sz="1350" u="sng">
                <a:highlight>
                  <a:schemeClr val="dk1"/>
                </a:highlight>
                <a:latin typeface="Arial"/>
                <a:ea typeface="Arial"/>
                <a:cs typeface="Arial"/>
                <a:sym typeface="Arial"/>
              </a:rPr>
              <a:t>frame </a:t>
            </a:r>
            <a:r>
              <a:rPr lang="en-GB" sz="1350">
                <a:highlight>
                  <a:schemeClr val="dk1"/>
                </a:highlight>
                <a:latin typeface="Arial"/>
                <a:ea typeface="Arial"/>
                <a:cs typeface="Arial"/>
                <a:sym typeface="Arial"/>
              </a:rPr>
              <a:t>with joints that align with the wearer's hips, knees, and ankles. This structure can be rigid or semi-soft, providing the physical foundation for the device.</a:t>
            </a:r>
            <a:endParaRPr sz="1350">
              <a:highlight>
                <a:schemeClr val="dk1"/>
              </a:highlight>
              <a:latin typeface="Arial"/>
              <a:ea typeface="Arial"/>
              <a:cs typeface="Arial"/>
              <a:sym typeface="Arial"/>
            </a:endParaRPr>
          </a:p>
          <a:p>
            <a:pPr indent="-314325" lvl="0" marL="457200" rtl="0" algn="l">
              <a:spcBef>
                <a:spcPts val="0"/>
              </a:spcBef>
              <a:spcAft>
                <a:spcPts val="0"/>
              </a:spcAft>
              <a:buSzPts val="1350"/>
              <a:buFont typeface="Arial"/>
              <a:buChar char="●"/>
            </a:pPr>
            <a:r>
              <a:rPr b="1" lang="en-GB" sz="1350" u="sng">
                <a:highlight>
                  <a:schemeClr val="dk1"/>
                </a:highlight>
                <a:latin typeface="Arial"/>
                <a:ea typeface="Arial"/>
                <a:cs typeface="Arial"/>
                <a:sym typeface="Arial"/>
              </a:rPr>
              <a:t>Sensors </a:t>
            </a:r>
            <a:r>
              <a:rPr lang="en-GB" sz="1350">
                <a:highlight>
                  <a:schemeClr val="dk1"/>
                </a:highlight>
                <a:latin typeface="Arial"/>
                <a:ea typeface="Arial"/>
                <a:cs typeface="Arial"/>
                <a:sym typeface="Arial"/>
              </a:rPr>
              <a:t>such as </a:t>
            </a:r>
            <a:r>
              <a:rPr b="1" lang="en-GB" sz="1350">
                <a:highlight>
                  <a:schemeClr val="dk1"/>
                </a:highlight>
                <a:latin typeface="Arial"/>
                <a:ea typeface="Arial"/>
                <a:cs typeface="Arial"/>
                <a:sym typeface="Arial"/>
              </a:rPr>
              <a:t>pressure sensors</a:t>
            </a:r>
            <a:r>
              <a:rPr lang="en-GB" sz="1350">
                <a:highlight>
                  <a:schemeClr val="dk1"/>
                </a:highlight>
                <a:latin typeface="Arial"/>
                <a:ea typeface="Arial"/>
                <a:cs typeface="Arial"/>
                <a:sym typeface="Arial"/>
              </a:rPr>
              <a:t> on the feet or </a:t>
            </a:r>
            <a:r>
              <a:rPr b="1" lang="en-GB" sz="1350">
                <a:highlight>
                  <a:schemeClr val="dk1"/>
                </a:highlight>
                <a:latin typeface="Arial"/>
                <a:ea typeface="Arial"/>
                <a:cs typeface="Arial"/>
                <a:sym typeface="Arial"/>
              </a:rPr>
              <a:t>inertial measurement units</a:t>
            </a:r>
            <a:r>
              <a:rPr lang="en-GB" sz="1350">
                <a:highlight>
                  <a:schemeClr val="dk1"/>
                </a:highlight>
                <a:latin typeface="Arial"/>
                <a:ea typeface="Arial"/>
                <a:cs typeface="Arial"/>
                <a:sym typeface="Arial"/>
              </a:rPr>
              <a:t> (IMUs) detect the user's intent to move, maintain balance, and determine body position. Some systems also use </a:t>
            </a:r>
            <a:r>
              <a:rPr b="1" lang="en-GB" sz="1350">
                <a:highlight>
                  <a:schemeClr val="dk1"/>
                </a:highlight>
                <a:latin typeface="Arial"/>
                <a:ea typeface="Arial"/>
                <a:cs typeface="Arial"/>
                <a:sym typeface="Arial"/>
              </a:rPr>
              <a:t>electromyography (EMG) sensors</a:t>
            </a:r>
            <a:r>
              <a:rPr lang="en-GB" sz="1350">
                <a:highlight>
                  <a:schemeClr val="dk1"/>
                </a:highlight>
                <a:latin typeface="Arial"/>
                <a:ea typeface="Arial"/>
                <a:cs typeface="Arial"/>
                <a:sym typeface="Arial"/>
              </a:rPr>
              <a:t> to read muscle activity. This information acts as input for the system.</a:t>
            </a:r>
            <a:endParaRPr sz="1350">
              <a:highlight>
                <a:schemeClr val="dk1"/>
              </a:highlight>
              <a:latin typeface="Arial"/>
              <a:ea typeface="Arial"/>
              <a:cs typeface="Arial"/>
              <a:sym typeface="Arial"/>
            </a:endParaRPr>
          </a:p>
          <a:p>
            <a:pPr indent="0" lvl="0" marL="457200" rtl="0" algn="l">
              <a:spcBef>
                <a:spcPts val="1600"/>
              </a:spcBef>
              <a:spcAft>
                <a:spcPts val="0"/>
              </a:spcAft>
              <a:buNone/>
            </a:pPr>
            <a:r>
              <a:t/>
            </a:r>
            <a:endParaRPr sz="1050">
              <a:highlight>
                <a:schemeClr val="dk1"/>
              </a:highlight>
              <a:latin typeface="Arial"/>
              <a:ea typeface="Arial"/>
              <a:cs typeface="Arial"/>
              <a:sym typeface="Arial"/>
            </a:endParaRPr>
          </a:p>
          <a:p>
            <a:pPr indent="0" lvl="0" marL="0" rtl="0" algn="l">
              <a:spcBef>
                <a:spcPts val="1600"/>
              </a:spcBef>
              <a:spcAft>
                <a:spcPts val="1600"/>
              </a:spcAft>
              <a:buNone/>
            </a:pPr>
            <a:r>
              <a:t/>
            </a:r>
            <a:endParaRPr/>
          </a:p>
        </p:txBody>
      </p:sp>
      <p:pic>
        <p:nvPicPr>
          <p:cNvPr id="269" name="Google Shape;269;p21"/>
          <p:cNvPicPr preferRelativeResize="0"/>
          <p:nvPr/>
        </p:nvPicPr>
        <p:blipFill rotWithShape="1">
          <a:blip r:embed="rId3">
            <a:alphaModFix/>
          </a:blip>
          <a:srcRect b="12295" l="0" r="47059" t="8276"/>
          <a:stretch/>
        </p:blipFill>
        <p:spPr>
          <a:xfrm>
            <a:off x="6559400" y="1580672"/>
            <a:ext cx="2486748" cy="2218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Working Principles</a:t>
            </a:r>
            <a:endParaRPr/>
          </a:p>
        </p:txBody>
      </p:sp>
      <p:sp>
        <p:nvSpPr>
          <p:cNvPr id="275" name="Google Shape;275;p22"/>
          <p:cNvSpPr txBox="1"/>
          <p:nvPr>
            <p:ph idx="1" type="body"/>
          </p:nvPr>
        </p:nvSpPr>
        <p:spPr>
          <a:xfrm>
            <a:off x="187025" y="1211375"/>
            <a:ext cx="8645100" cy="36864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Font typeface="Arial"/>
              <a:buChar char="●"/>
            </a:pPr>
            <a:r>
              <a:rPr lang="en-GB" sz="1350">
                <a:highlight>
                  <a:schemeClr val="dk1"/>
                </a:highlight>
                <a:latin typeface="Arial"/>
                <a:ea typeface="Arial"/>
                <a:cs typeface="Arial"/>
                <a:sym typeface="Arial"/>
              </a:rPr>
              <a:t>A </a:t>
            </a:r>
            <a:r>
              <a:rPr b="1" lang="en-GB" sz="1350" u="sng">
                <a:highlight>
                  <a:schemeClr val="dk1"/>
                </a:highlight>
                <a:latin typeface="Arial"/>
                <a:ea typeface="Arial"/>
                <a:cs typeface="Arial"/>
                <a:sym typeface="Arial"/>
              </a:rPr>
              <a:t>control unit</a:t>
            </a:r>
            <a:r>
              <a:rPr lang="en-GB" sz="1350">
                <a:highlight>
                  <a:schemeClr val="dk1"/>
                </a:highlight>
                <a:latin typeface="Arial"/>
                <a:ea typeface="Arial"/>
                <a:cs typeface="Arial"/>
                <a:sym typeface="Arial"/>
              </a:rPr>
              <a:t>, usually a microcontroller or computer system, processes the sensor data. It calculates the necessary torque and timing for the actuators to support the user's intended movement, ensuring smooth and coordinated motion.</a:t>
            </a:r>
            <a:endParaRPr sz="1350">
              <a:highlight>
                <a:schemeClr val="dk1"/>
              </a:highlight>
              <a:latin typeface="Arial"/>
              <a:ea typeface="Arial"/>
              <a:cs typeface="Arial"/>
              <a:sym typeface="Arial"/>
            </a:endParaRPr>
          </a:p>
          <a:p>
            <a:pPr indent="0" lvl="0" marL="0" rtl="0" algn="l">
              <a:spcBef>
                <a:spcPts val="1600"/>
              </a:spcBef>
              <a:spcAft>
                <a:spcPts val="0"/>
              </a:spcAft>
              <a:buNone/>
            </a:pPr>
            <a:r>
              <a:t/>
            </a:r>
            <a:endParaRPr sz="1350">
              <a:highlight>
                <a:schemeClr val="dk1"/>
              </a:highlight>
              <a:latin typeface="Arial"/>
              <a:ea typeface="Arial"/>
              <a:cs typeface="Arial"/>
              <a:sym typeface="Arial"/>
            </a:endParaRPr>
          </a:p>
          <a:p>
            <a:pPr indent="-314325" lvl="0" marL="457200" rtl="0" algn="l">
              <a:spcBef>
                <a:spcPts val="1600"/>
              </a:spcBef>
              <a:spcAft>
                <a:spcPts val="0"/>
              </a:spcAft>
              <a:buSzPts val="1350"/>
              <a:buFont typeface="Arial"/>
              <a:buChar char="●"/>
            </a:pPr>
            <a:r>
              <a:rPr b="1" lang="en-GB" sz="1350" u="sng">
                <a:highlight>
                  <a:schemeClr val="dk1"/>
                </a:highlight>
                <a:latin typeface="Arial"/>
                <a:ea typeface="Arial"/>
                <a:cs typeface="Arial"/>
                <a:sym typeface="Arial"/>
              </a:rPr>
              <a:t>Actuators</a:t>
            </a:r>
            <a:r>
              <a:rPr lang="en-GB" sz="1350">
                <a:highlight>
                  <a:schemeClr val="dk1"/>
                </a:highlight>
                <a:latin typeface="Arial"/>
                <a:ea typeface="Arial"/>
                <a:cs typeface="Arial"/>
                <a:sym typeface="Arial"/>
              </a:rPr>
              <a:t>, powered by a lithium-ion battery, include motors (servo, DC), hydraulics, or pneumatics that apply force to the joints. They give powered support to assist the user's leg movement and help bear weight. These power systems can run the actuators for 4 to 6 hours.</a:t>
            </a:r>
            <a:endParaRPr sz="1350">
              <a:highlight>
                <a:schemeClr val="dk1"/>
              </a:highlight>
              <a:latin typeface="Arial"/>
              <a:ea typeface="Arial"/>
              <a:cs typeface="Arial"/>
              <a:sym typeface="Arial"/>
            </a:endParaRPr>
          </a:p>
          <a:p>
            <a:pPr indent="0" lvl="0" marL="0" rtl="0" algn="l">
              <a:spcBef>
                <a:spcPts val="1600"/>
              </a:spcBef>
              <a:spcAft>
                <a:spcPts val="0"/>
              </a:spcAft>
              <a:buNone/>
            </a:pPr>
            <a:r>
              <a:t/>
            </a:r>
            <a:endParaRPr sz="1350">
              <a:highlight>
                <a:schemeClr val="dk1"/>
              </a:highlight>
              <a:latin typeface="Arial"/>
              <a:ea typeface="Arial"/>
              <a:cs typeface="Arial"/>
              <a:sym typeface="Arial"/>
            </a:endParaRPr>
          </a:p>
          <a:p>
            <a:pPr indent="-314325" lvl="0" marL="457200" rtl="0" algn="l">
              <a:spcBef>
                <a:spcPts val="1600"/>
              </a:spcBef>
              <a:spcAft>
                <a:spcPts val="0"/>
              </a:spcAft>
              <a:buSzPts val="1350"/>
              <a:buFont typeface="Arial"/>
              <a:buChar char="●"/>
            </a:pPr>
            <a:r>
              <a:rPr lang="en-GB" sz="1350">
                <a:highlight>
                  <a:schemeClr val="dk1"/>
                </a:highlight>
                <a:latin typeface="Arial"/>
                <a:ea typeface="Arial"/>
                <a:cs typeface="Arial"/>
                <a:sym typeface="Arial"/>
              </a:rPr>
              <a:t>Users can start actions, such as standing or walking, using various control inputs, including joysticks, control pads, or natural weight-shifting motions. For safety, many exoskeletons include features like emergency stops and fall detection alarms.</a:t>
            </a:r>
            <a:endParaRPr sz="1350">
              <a:highlight>
                <a:schemeClr val="dk1"/>
              </a:highlight>
              <a:latin typeface="Arial"/>
              <a:ea typeface="Arial"/>
              <a:cs typeface="Arial"/>
              <a:sym typeface="Arial"/>
            </a:endParaRPr>
          </a:p>
          <a:p>
            <a:pPr indent="0" lvl="0" marL="0" rtl="0" algn="l">
              <a:spcBef>
                <a:spcPts val="1600"/>
              </a:spcBef>
              <a:spcAft>
                <a:spcPts val="0"/>
              </a:spcAft>
              <a:buNone/>
            </a:pPr>
            <a:r>
              <a:t/>
            </a:r>
            <a:endParaRPr sz="1200">
              <a:highlight>
                <a:schemeClr val="dk1"/>
              </a:highlight>
              <a:latin typeface="Arial"/>
              <a:ea typeface="Arial"/>
              <a:cs typeface="Arial"/>
              <a:sym typeface="Arial"/>
            </a:endParaRPr>
          </a:p>
          <a:p>
            <a:pPr indent="0" lvl="0" marL="457200" rtl="0" algn="l">
              <a:spcBef>
                <a:spcPts val="1600"/>
              </a:spcBef>
              <a:spcAft>
                <a:spcPts val="0"/>
              </a:spcAft>
              <a:buNone/>
            </a:pPr>
            <a:r>
              <a:t/>
            </a:r>
            <a:endParaRPr sz="1050">
              <a:highlight>
                <a:schemeClr val="dk1"/>
              </a:highlight>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3"/>
          <p:cNvSpPr txBox="1"/>
          <p:nvPr>
            <p:ph type="title"/>
          </p:nvPr>
        </p:nvSpPr>
        <p:spPr>
          <a:xfrm>
            <a:off x="12757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Current Limitations</a:t>
            </a:r>
            <a:endParaRPr/>
          </a:p>
        </p:txBody>
      </p:sp>
      <p:sp>
        <p:nvSpPr>
          <p:cNvPr id="281" name="Google Shape;281;p23"/>
          <p:cNvSpPr txBox="1"/>
          <p:nvPr>
            <p:ph idx="1" type="body"/>
          </p:nvPr>
        </p:nvSpPr>
        <p:spPr>
          <a:xfrm>
            <a:off x="241375" y="1254875"/>
            <a:ext cx="6883500" cy="3632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Arial"/>
              <a:buAutoNum type="arabicPeriod"/>
            </a:pPr>
            <a:r>
              <a:rPr b="1" lang="en-GB" sz="1100">
                <a:latin typeface="Arial"/>
                <a:ea typeface="Arial"/>
                <a:cs typeface="Arial"/>
                <a:sym typeface="Arial"/>
              </a:rPr>
              <a:t>High Cost</a:t>
            </a:r>
            <a:r>
              <a:rPr lang="en-GB" sz="1100">
                <a:latin typeface="Arial"/>
                <a:ea typeface="Arial"/>
                <a:cs typeface="Arial"/>
                <a:sym typeface="Arial"/>
              </a:rPr>
              <a:t>: Clinical-grade exoskeletons have a prohibitive price, though more affordable consumer models are becoming available.</a:t>
            </a:r>
            <a:endParaRPr sz="1100">
              <a:latin typeface="Arial"/>
              <a:ea typeface="Arial"/>
              <a:cs typeface="Arial"/>
              <a:sym typeface="Arial"/>
            </a:endParaRPr>
          </a:p>
          <a:p>
            <a:pPr indent="0" lvl="0" marL="457200" rtl="0" algn="l">
              <a:spcBef>
                <a:spcPts val="1600"/>
              </a:spcBef>
              <a:spcAft>
                <a:spcPts val="0"/>
              </a:spcAft>
              <a:buNone/>
            </a:pPr>
            <a:r>
              <a:t/>
            </a:r>
            <a:endParaRPr sz="1100">
              <a:latin typeface="Arial"/>
              <a:ea typeface="Arial"/>
              <a:cs typeface="Arial"/>
              <a:sym typeface="Arial"/>
            </a:endParaRPr>
          </a:p>
          <a:p>
            <a:pPr indent="-298450" lvl="0" marL="457200" rtl="0" algn="l">
              <a:spcBef>
                <a:spcPts val="1600"/>
              </a:spcBef>
              <a:spcAft>
                <a:spcPts val="0"/>
              </a:spcAft>
              <a:buSzPts val="1100"/>
              <a:buFont typeface="Arial"/>
              <a:buAutoNum type="arabicPeriod"/>
            </a:pPr>
            <a:r>
              <a:rPr b="1" lang="en-GB" sz="1100">
                <a:latin typeface="Arial"/>
                <a:ea typeface="Arial"/>
                <a:cs typeface="Arial"/>
                <a:sym typeface="Arial"/>
              </a:rPr>
              <a:t>User Challenges</a:t>
            </a:r>
            <a:r>
              <a:rPr lang="en-GB" sz="1100">
                <a:latin typeface="Arial"/>
                <a:ea typeface="Arial"/>
                <a:cs typeface="Arial"/>
                <a:sym typeface="Arial"/>
              </a:rPr>
              <a:t>: Issues like lengthy fitting times, heavy or cumbersome designs, and compatibility problems for users with specific injuries or conditions (e.g., contractures or sensitive skin) can limit adoption.</a:t>
            </a:r>
            <a:endParaRPr sz="1100">
              <a:latin typeface="Arial"/>
              <a:ea typeface="Arial"/>
              <a:cs typeface="Arial"/>
              <a:sym typeface="Arial"/>
            </a:endParaRPr>
          </a:p>
          <a:p>
            <a:pPr indent="0" lvl="0" marL="457200" rtl="0" algn="l">
              <a:spcBef>
                <a:spcPts val="1600"/>
              </a:spcBef>
              <a:spcAft>
                <a:spcPts val="0"/>
              </a:spcAft>
              <a:buNone/>
            </a:pPr>
            <a:r>
              <a:t/>
            </a:r>
            <a:endParaRPr sz="1100">
              <a:latin typeface="Arial"/>
              <a:ea typeface="Arial"/>
              <a:cs typeface="Arial"/>
              <a:sym typeface="Arial"/>
            </a:endParaRPr>
          </a:p>
          <a:p>
            <a:pPr indent="-298450" lvl="0" marL="457200" rtl="0" algn="l">
              <a:spcBef>
                <a:spcPts val="1600"/>
              </a:spcBef>
              <a:spcAft>
                <a:spcPts val="0"/>
              </a:spcAft>
              <a:buSzPts val="1100"/>
              <a:buFont typeface="Arial"/>
              <a:buAutoNum type="arabicPeriod"/>
            </a:pPr>
            <a:r>
              <a:rPr b="1" lang="en-GB" sz="1100">
                <a:latin typeface="Arial"/>
                <a:ea typeface="Arial"/>
                <a:cs typeface="Arial"/>
                <a:sym typeface="Arial"/>
              </a:rPr>
              <a:t>Weight and Portability</a:t>
            </a:r>
            <a:r>
              <a:rPr lang="en-GB" sz="1100">
                <a:latin typeface="Arial"/>
                <a:ea typeface="Arial"/>
                <a:cs typeface="Arial"/>
                <a:sym typeface="Arial"/>
              </a:rPr>
              <a:t>: Rigid models can be heavy, which impacts portability and speed, although soft robotic exosuits offer a lightweight alternative.</a:t>
            </a:r>
            <a:endParaRPr sz="1100">
              <a:latin typeface="Arial"/>
              <a:ea typeface="Arial"/>
              <a:cs typeface="Arial"/>
              <a:sym typeface="Arial"/>
            </a:endParaRPr>
          </a:p>
          <a:p>
            <a:pPr indent="0" lvl="0" marL="457200" rtl="0" algn="l">
              <a:spcBef>
                <a:spcPts val="1600"/>
              </a:spcBef>
              <a:spcAft>
                <a:spcPts val="0"/>
              </a:spcAft>
              <a:buNone/>
            </a:pPr>
            <a:r>
              <a:t/>
            </a:r>
            <a:endParaRPr sz="1100">
              <a:latin typeface="Arial"/>
              <a:ea typeface="Arial"/>
              <a:cs typeface="Arial"/>
              <a:sym typeface="Arial"/>
            </a:endParaRPr>
          </a:p>
          <a:p>
            <a:pPr indent="-298450" lvl="0" marL="457200" rtl="0" algn="l">
              <a:spcBef>
                <a:spcPts val="1600"/>
              </a:spcBef>
              <a:spcAft>
                <a:spcPts val="0"/>
              </a:spcAft>
              <a:buSzPts val="1100"/>
              <a:buFont typeface="Arial"/>
              <a:buAutoNum type="arabicPeriod"/>
            </a:pPr>
            <a:r>
              <a:rPr b="1" lang="en-GB" sz="1100">
                <a:latin typeface="Arial"/>
                <a:ea typeface="Arial"/>
                <a:cs typeface="Arial"/>
                <a:sym typeface="Arial"/>
              </a:rPr>
              <a:t>Safety and Comfort</a:t>
            </a:r>
            <a:r>
              <a:rPr lang="en-GB" sz="1100">
                <a:latin typeface="Arial"/>
                <a:ea typeface="Arial"/>
                <a:cs typeface="Arial"/>
                <a:sym typeface="Arial"/>
              </a:rPr>
              <a:t>: Some users report discomfort from straps and harnesses, and there are concerns about potential pressure injuries or joint misalignment.</a:t>
            </a:r>
            <a:endParaRPr sz="1350">
              <a:highlight>
                <a:schemeClr val="dk1"/>
              </a:highlight>
              <a:latin typeface="Arial"/>
              <a:ea typeface="Arial"/>
              <a:cs typeface="Arial"/>
              <a:sym typeface="Arial"/>
            </a:endParaRPr>
          </a:p>
          <a:p>
            <a:pPr indent="0" lvl="0" marL="457200" rtl="0" algn="l">
              <a:spcBef>
                <a:spcPts val="1600"/>
              </a:spcBef>
              <a:spcAft>
                <a:spcPts val="0"/>
              </a:spcAft>
              <a:buNone/>
            </a:pPr>
            <a:r>
              <a:t/>
            </a:r>
            <a:endParaRPr sz="1050">
              <a:highlight>
                <a:schemeClr val="dk1"/>
              </a:highlight>
              <a:latin typeface="Arial"/>
              <a:ea typeface="Arial"/>
              <a:cs typeface="Arial"/>
              <a:sym typeface="Arial"/>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4"/>
          <p:cNvSpPr txBox="1"/>
          <p:nvPr>
            <p:ph type="title"/>
          </p:nvPr>
        </p:nvSpPr>
        <p:spPr>
          <a:xfrm>
            <a:off x="12757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Improvements</a:t>
            </a:r>
            <a:endParaRPr/>
          </a:p>
        </p:txBody>
      </p:sp>
      <p:sp>
        <p:nvSpPr>
          <p:cNvPr id="287" name="Google Shape;287;p24"/>
          <p:cNvSpPr txBox="1"/>
          <p:nvPr>
            <p:ph idx="1" type="body"/>
          </p:nvPr>
        </p:nvSpPr>
        <p:spPr>
          <a:xfrm>
            <a:off x="241375" y="1254875"/>
            <a:ext cx="6883500" cy="3632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Arial"/>
              <a:buAutoNum type="arabicPeriod"/>
            </a:pPr>
            <a:r>
              <a:rPr b="1" lang="en-GB" sz="1100">
                <a:latin typeface="Arial"/>
                <a:ea typeface="Arial"/>
                <a:cs typeface="Arial"/>
                <a:sym typeface="Arial"/>
              </a:rPr>
              <a:t>AI and Machine Learning</a:t>
            </a:r>
            <a:r>
              <a:rPr lang="en-GB" sz="1100">
                <a:latin typeface="Arial"/>
                <a:ea typeface="Arial"/>
                <a:cs typeface="Arial"/>
                <a:sym typeface="Arial"/>
              </a:rPr>
              <a:t>: Ongoing research is using AI and machine learning to create personalized, intuitive assistance for users.</a:t>
            </a:r>
            <a:endParaRPr sz="1100">
              <a:latin typeface="Arial"/>
              <a:ea typeface="Arial"/>
              <a:cs typeface="Arial"/>
              <a:sym typeface="Arial"/>
            </a:endParaRPr>
          </a:p>
          <a:p>
            <a:pPr indent="0" lvl="0" marL="457200" rtl="0" algn="l">
              <a:spcBef>
                <a:spcPts val="1800"/>
              </a:spcBef>
              <a:spcAft>
                <a:spcPts val="0"/>
              </a:spcAft>
              <a:buNone/>
            </a:pPr>
            <a:r>
              <a:t/>
            </a:r>
            <a:endParaRPr sz="1100">
              <a:latin typeface="Arial"/>
              <a:ea typeface="Arial"/>
              <a:cs typeface="Arial"/>
              <a:sym typeface="Arial"/>
            </a:endParaRPr>
          </a:p>
          <a:p>
            <a:pPr indent="-298450" lvl="0" marL="457200" rtl="0" algn="l">
              <a:spcBef>
                <a:spcPts val="1800"/>
              </a:spcBef>
              <a:spcAft>
                <a:spcPts val="0"/>
              </a:spcAft>
              <a:buSzPts val="1100"/>
              <a:buFont typeface="Arial"/>
              <a:buAutoNum type="arabicPeriod"/>
            </a:pPr>
            <a:r>
              <a:rPr b="1" lang="en-GB" sz="1100">
                <a:latin typeface="Arial"/>
                <a:ea typeface="Arial"/>
                <a:cs typeface="Arial"/>
                <a:sym typeface="Arial"/>
              </a:rPr>
              <a:t>Soft Robotics</a:t>
            </a:r>
            <a:r>
              <a:rPr lang="en-GB" sz="1100">
                <a:latin typeface="Arial"/>
                <a:ea typeface="Arial"/>
                <a:cs typeface="Arial"/>
                <a:sym typeface="Arial"/>
              </a:rPr>
              <a:t>: The field of soft robotics is focusing on creating lighter, more comfortable, and more adaptive exoskeletons using flexible materials and advanced sensors.</a:t>
            </a:r>
            <a:endParaRPr sz="1100">
              <a:latin typeface="Arial"/>
              <a:ea typeface="Arial"/>
              <a:cs typeface="Arial"/>
              <a:sym typeface="Arial"/>
            </a:endParaRPr>
          </a:p>
          <a:p>
            <a:pPr indent="0" lvl="0" marL="457200" rtl="0" algn="l">
              <a:spcBef>
                <a:spcPts val="1800"/>
              </a:spcBef>
              <a:spcAft>
                <a:spcPts val="0"/>
              </a:spcAft>
              <a:buNone/>
            </a:pPr>
            <a:r>
              <a:t/>
            </a:r>
            <a:endParaRPr sz="1100">
              <a:latin typeface="Arial"/>
              <a:ea typeface="Arial"/>
              <a:cs typeface="Arial"/>
              <a:sym typeface="Arial"/>
            </a:endParaRPr>
          </a:p>
          <a:p>
            <a:pPr indent="-298450" lvl="0" marL="457200" rtl="0" algn="l">
              <a:spcBef>
                <a:spcPts val="1800"/>
              </a:spcBef>
              <a:spcAft>
                <a:spcPts val="0"/>
              </a:spcAft>
              <a:buSzPts val="1100"/>
              <a:buFont typeface="Arial"/>
              <a:buAutoNum type="arabicPeriod"/>
            </a:pPr>
            <a:r>
              <a:rPr b="1" lang="en-GB" sz="1100">
                <a:latin typeface="Arial"/>
                <a:ea typeface="Arial"/>
                <a:cs typeface="Arial"/>
                <a:sym typeface="Arial"/>
              </a:rPr>
              <a:t>Hybrid Systems</a:t>
            </a:r>
            <a:r>
              <a:rPr lang="en-GB" sz="1100">
                <a:latin typeface="Arial"/>
                <a:ea typeface="Arial"/>
                <a:cs typeface="Arial"/>
                <a:sym typeface="Arial"/>
              </a:rPr>
              <a:t>: Researchers are exploring systems that combine robotics with functional electrical stimulation (FES) to generate muscle contractions.</a:t>
            </a:r>
            <a:endParaRPr sz="1100">
              <a:latin typeface="Arial"/>
              <a:ea typeface="Arial"/>
              <a:cs typeface="Arial"/>
              <a:sym typeface="Arial"/>
            </a:endParaRPr>
          </a:p>
          <a:p>
            <a:pPr indent="0" lvl="0" marL="457200" rtl="0" algn="l">
              <a:spcBef>
                <a:spcPts val="1800"/>
              </a:spcBef>
              <a:spcAft>
                <a:spcPts val="0"/>
              </a:spcAft>
              <a:buNone/>
            </a:pPr>
            <a:r>
              <a:t/>
            </a:r>
            <a:endParaRPr sz="1100">
              <a:latin typeface="Arial"/>
              <a:ea typeface="Arial"/>
              <a:cs typeface="Arial"/>
              <a:sym typeface="Arial"/>
            </a:endParaRPr>
          </a:p>
          <a:p>
            <a:pPr indent="-298450" lvl="0" marL="457200" rtl="0" algn="l">
              <a:spcBef>
                <a:spcPts val="1800"/>
              </a:spcBef>
              <a:spcAft>
                <a:spcPts val="0"/>
              </a:spcAft>
              <a:buSzPts val="1100"/>
              <a:buFont typeface="Arial"/>
              <a:buAutoNum type="arabicPeriod"/>
            </a:pPr>
            <a:r>
              <a:rPr b="1" lang="en-GB" sz="1100">
                <a:latin typeface="Arial"/>
                <a:ea typeface="Arial"/>
                <a:cs typeface="Arial"/>
                <a:sym typeface="Arial"/>
              </a:rPr>
              <a:t>Home and Outdoor Use</a:t>
            </a:r>
            <a:r>
              <a:rPr lang="en-GB" sz="1100">
                <a:latin typeface="Arial"/>
                <a:ea typeface="Arial"/>
                <a:cs typeface="Arial"/>
                <a:sym typeface="Arial"/>
              </a:rPr>
              <a:t>: Future designs aim to be lighter, faster, and more robust to handle uneven terrains, making them practical for home and community use.</a:t>
            </a:r>
            <a:endParaRPr sz="1100">
              <a:latin typeface="Arial"/>
              <a:ea typeface="Arial"/>
              <a:cs typeface="Arial"/>
              <a:sym typeface="Arial"/>
            </a:endParaRPr>
          </a:p>
          <a:p>
            <a:pPr indent="0" lvl="0" marL="457200" rtl="0" algn="l">
              <a:spcBef>
                <a:spcPts val="1800"/>
              </a:spcBef>
              <a:spcAft>
                <a:spcPts val="0"/>
              </a:spcAft>
              <a:buNone/>
            </a:pPr>
            <a:r>
              <a:t/>
            </a:r>
            <a:endParaRPr b="1" sz="1100">
              <a:latin typeface="Arial"/>
              <a:ea typeface="Arial"/>
              <a:cs typeface="Arial"/>
              <a:sym typeface="Arial"/>
            </a:endParaRPr>
          </a:p>
          <a:p>
            <a:pPr indent="0" lvl="0" marL="457200" rtl="0" algn="l">
              <a:spcBef>
                <a:spcPts val="1600"/>
              </a:spcBef>
              <a:spcAft>
                <a:spcPts val="0"/>
              </a:spcAft>
              <a:buNone/>
            </a:pPr>
            <a:r>
              <a:t/>
            </a:r>
            <a:endParaRPr sz="1050">
              <a:highlight>
                <a:schemeClr val="dk1"/>
              </a:highlight>
              <a:latin typeface="Arial"/>
              <a:ea typeface="Arial"/>
              <a:cs typeface="Arial"/>
              <a:sym typeface="Arial"/>
            </a:endParaRPr>
          </a:p>
          <a:p>
            <a:pPr indent="0" lvl="0" marL="4572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5"/>
          <p:cNvSpPr txBox="1"/>
          <p:nvPr>
            <p:ph type="ctrTitle"/>
          </p:nvPr>
        </p:nvSpPr>
        <p:spPr>
          <a:xfrm>
            <a:off x="3199175" y="2038950"/>
            <a:ext cx="5980800" cy="10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 </a:t>
            </a:r>
            <a:endParaRPr/>
          </a:p>
        </p:txBody>
      </p:sp>
      <p:pic>
        <p:nvPicPr>
          <p:cNvPr id="293" name="Google Shape;293;p25"/>
          <p:cNvPicPr preferRelativeResize="0"/>
          <p:nvPr/>
        </p:nvPicPr>
        <p:blipFill>
          <a:blip r:embed="rId3">
            <a:alphaModFix/>
          </a:blip>
          <a:stretch>
            <a:fillRect/>
          </a:stretch>
        </p:blipFill>
        <p:spPr>
          <a:xfrm>
            <a:off x="89150" y="2016400"/>
            <a:ext cx="3110025" cy="2309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